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45489"/>
    <a:srgbClr val="8E5E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>
        <p:scale>
          <a:sx n="82" d="100"/>
          <a:sy n="82" d="100"/>
        </p:scale>
        <p:origin x="216" y="-47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576E9E-7B91-418D-836C-CA4D139ECD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E1778B0-7E47-43AB-8D69-8C4591885A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A0D9A5-8257-408D-8783-6FF7950F1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25/03/2025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0CF174-5151-426D-84C3-7991C6C05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83FDCAD-7E99-4F41-9378-654D6AFE7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0667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7BD5F5-829C-48D2-A049-80F99A9F3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326799-6F3A-4F94-9B9D-0333F9F28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56B2CE6-80FA-41EA-BC0F-1F5EBD1D72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25/03/2025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961799-5835-402B-979F-1968349F3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872E6F-F2D5-412F-8AEB-94070AE18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2128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9B9F7BF-4C3D-43A4-A047-5BA01DCFEE5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582C517-64FC-438D-A938-DEED9A74D9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D58102-D677-4639-B576-296B121D8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25/03/2025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C9EE609-B1B2-4BA5-8405-5C0540CCF1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52DB89-08C0-4289-A87E-BDC530838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0287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8BF9B9-71E0-42B9-BD97-C296E7028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8550B7-4402-4E30-8987-81F57569AC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A6982E7-9968-43C2-B249-015F83698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25/03/2025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906AD0-352E-45A8-9462-BD548510A1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98161-3027-4457-AC6E-4C3B43A72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1116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00F174-5668-4A4C-BC53-3199A678E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D32264F-3862-42E1-BE1B-BD44C621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A53787-746C-41A9-ACBC-98789ADFE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25/03/2025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1A0C2F-DA05-4C13-A828-FE13C91CB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90A16F2-800C-4B25-998D-CCFDC8F68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37645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58DA7-7507-41D1-91EC-D940568F0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3A324D-3288-4DD8-9667-F47572352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E630F7-E6C6-4E50-B6F7-283E269AED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8CB8B3A-B44C-432C-8258-63E242279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25/03/2025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6D1380-599E-453A-9450-6209A04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100A431-B34D-4486-91DB-5BE3CF2D5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9000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B2A6D-3D31-4006-8C8B-B01093E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28A8EBA-9D1A-46D0-AE32-4504EE94E5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DF1F9D8-3D9B-4CE1-AFE2-761E03BB78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D445CDE-F521-4CC5-9BF6-E0EA1013F9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A6856C1D-1641-4BFC-BB7E-155185ECD5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F238299-96D3-44E3-AC8F-86CFCDA9D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25/03/2025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743292F-BB5C-43F3-96DC-0F9A9BCF4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7DD3EC7-F083-4862-B704-30183AEC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0334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8FFE98-CA48-4F16-AC7A-E38CCC3F3A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53FA41F-3F7D-40AA-BDA3-45B1B21409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25/03/2025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97A859-6975-4878-A335-8E219F2F2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ADE3371-5AD9-4EB9-8C3B-6277B71A2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69075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0D4A755-BDAF-4930-8E10-E2EECF754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25/03/2025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0240B06-9E19-46DE-8E6E-500EC63ED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50754C0-103D-4901-B54A-8068CE9E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391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E820BA6-C385-4EF8-AF6F-8084E6F94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FC0CCF-C810-4B01-9CB0-AD7B7C76E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B8A28A9-EC56-4E7C-88DB-01CD88197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E75CEE-EA50-41BD-9CCE-A29118D13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25/03/2025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47CDC-37F5-4D75-B3C5-C39D22046C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67AD4E8-18BA-44E8-A8B9-5D857C9D7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6519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D51277-4922-46C4-9705-D4DDA28E6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F06D16-CC2C-417C-ABEC-7E3FB9B19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D3D2A-50CA-450D-A63C-F756C32CBB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10C656-3826-4F3E-BBC6-4AAC17C2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256BF-3271-46A5-8D0E-82E0BAF706EB}" type="datetimeFigureOut">
              <a:rPr lang="es-MX" smtClean="0"/>
              <a:t>25/03/2025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1A243-CB64-4F04-AB7F-8F96580B0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89303E8-64BE-4FBA-89E2-17CC5984D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015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35BA781-9139-47B5-AAC1-2CDEEA161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FCAB033-FE5B-48BA-9C74-8A379C898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C1BF29-A315-4DB1-82AC-42B6325264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256BF-3271-46A5-8D0E-82E0BAF706EB}" type="datetimeFigureOut">
              <a:rPr lang="es-MX" smtClean="0"/>
              <a:t>25/03/2025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38C413F-99AF-4D86-AF22-40CF7FAE13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F20FDA-008C-42FB-B5A5-5F7AC12630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6D5A9-CE9B-4942-863F-9894C440CC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7268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c.org.mx/v1/index.php/estadisticas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://www.iec.org.mx/v1/index.php/procesos/proceso-electoral-2020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iec.org.mx/v1/index.php/procesos/proceso-electoral-2017-2018" TargetMode="External"/><Relationship Id="rId5" Type="http://schemas.openxmlformats.org/officeDocument/2006/relationships/hyperlink" Target="http://www.iec.org.mx/v1/index.php/procesos/proceso-electoral-2016-2017" TargetMode="External"/><Relationship Id="rId4" Type="http://schemas.openxmlformats.org/officeDocument/2006/relationships/hyperlink" Target="http://www.iec.org.mx/v1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iecoah.org.mx/v1/acuerdos-delegatorios/" TargetMode="External"/><Relationship Id="rId4" Type="http://schemas.openxmlformats.org/officeDocument/2006/relationships/hyperlink" Target="https://prep2021.iec-sis.org.mx/#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466365" y="4116011"/>
            <a:ext cx="3234908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Fracc. XLIV.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Catálogo de información adicional.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354291" y="3772197"/>
            <a:ext cx="3459056" cy="2393640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C4A1D9E6-CB80-4C66-82F2-625050035EA8}"/>
              </a:ext>
            </a:extLst>
          </p:cNvPr>
          <p:cNvGrpSpPr/>
          <p:nvPr/>
        </p:nvGrpSpPr>
        <p:grpSpPr>
          <a:xfrm>
            <a:off x="8851726" y="2026356"/>
            <a:ext cx="3198419" cy="1978821"/>
            <a:chOff x="7389226" y="5339474"/>
            <a:chExt cx="4710008" cy="861752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B21A75E5-C720-4CFB-93F9-137DF5241278}"/>
                </a:ext>
              </a:extLst>
            </p:cNvPr>
            <p:cNvSpPr/>
            <p:nvPr/>
          </p:nvSpPr>
          <p:spPr>
            <a:xfrm>
              <a:off x="7396465" y="5339474"/>
              <a:ext cx="4702769" cy="26136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100" dirty="0">
                  <a:solidFill>
                    <a:schemeClr val="bg1"/>
                  </a:solidFill>
                </a:rPr>
                <a:t>Fecha de actualización y/o validación: </a:t>
              </a:r>
            </a:p>
            <a:p>
              <a:r>
                <a:rPr lang="es-MX" sz="1100" b="1" dirty="0">
                  <a:solidFill>
                    <a:schemeClr val="bg1"/>
                  </a:solidFill>
                </a:rPr>
                <a:t>31 de marzo de 2025</a:t>
              </a:r>
            </a:p>
            <a:p>
              <a:r>
                <a:rPr lang="es-MX" sz="1100" dirty="0">
                  <a:solidFill>
                    <a:schemeClr val="bg1"/>
                  </a:solidFill>
                </a:rPr>
                <a:t>Periodo que se informa: </a:t>
              </a:r>
              <a:r>
                <a:rPr lang="es-MX" sz="1100" b="1" dirty="0">
                  <a:solidFill>
                    <a:schemeClr val="bg1"/>
                  </a:solidFill>
                </a:rPr>
                <a:t>01 al 31 de marzo de 2025</a:t>
              </a: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50A5863D-B274-490B-B9D8-E05F5AEB94AD}"/>
                </a:ext>
              </a:extLst>
            </p:cNvPr>
            <p:cNvSpPr/>
            <p:nvPr/>
          </p:nvSpPr>
          <p:spPr>
            <a:xfrm>
              <a:off x="7389226" y="5592623"/>
              <a:ext cx="3951804" cy="60860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100" dirty="0">
                  <a:solidFill>
                    <a:schemeClr val="bg1"/>
                  </a:solidFill>
                </a:rPr>
                <a:t>Responsable de generar la información:</a:t>
              </a:r>
            </a:p>
            <a:p>
              <a:r>
                <a:rPr lang="es-MX" sz="1100" b="1" dirty="0">
                  <a:solidFill>
                    <a:schemeClr val="bg1"/>
                  </a:solidFill>
                </a:rPr>
                <a:t>Erika Georgina Oyervides González</a:t>
              </a:r>
            </a:p>
            <a:p>
              <a:r>
                <a:rPr lang="es-MX" sz="1100" dirty="0">
                  <a:solidFill>
                    <a:schemeClr val="bg1"/>
                  </a:solidFill>
                </a:rPr>
                <a:t>Titular de Unidad Técnica de Transparencia y Acceso a la Información Pública</a:t>
              </a:r>
            </a:p>
          </p:txBody>
        </p:sp>
      </p:grpSp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id="{E96D6B74-F4C2-4ACB-8B0E-904FA2B87A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785180"/>
              </p:ext>
            </p:extLst>
          </p:nvPr>
        </p:nvGraphicFramePr>
        <p:xfrm>
          <a:off x="244074" y="182500"/>
          <a:ext cx="7518361" cy="6757001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3962166">
                  <a:extLst>
                    <a:ext uri="{9D8B030D-6E8A-4147-A177-3AD203B41FA5}">
                      <a16:colId xmlns:a16="http://schemas.microsoft.com/office/drawing/2014/main" val="2030090259"/>
                    </a:ext>
                  </a:extLst>
                </a:gridCol>
                <a:gridCol w="3556195">
                  <a:extLst>
                    <a:ext uri="{9D8B030D-6E8A-4147-A177-3AD203B41FA5}">
                      <a16:colId xmlns:a16="http://schemas.microsoft.com/office/drawing/2014/main" val="1621674853"/>
                    </a:ext>
                  </a:extLst>
                </a:gridCol>
              </a:tblGrid>
              <a:tr h="348161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Información adicional</a:t>
                      </a:r>
                      <a:endParaRPr lang="es-MX" sz="1600" dirty="0">
                        <a:latin typeface="+mn-lt"/>
                      </a:endParaRPr>
                    </a:p>
                  </a:txBody>
                  <a:tcPr anchor="ctr">
                    <a:solidFill>
                      <a:srgbClr val="84548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Hipervínculo a la información</a:t>
                      </a:r>
                      <a:endParaRPr lang="es-MX" sz="1600" dirty="0">
                        <a:latin typeface="+mn-lt"/>
                      </a:endParaRPr>
                    </a:p>
                  </a:txBody>
                  <a:tcPr anchor="ctr">
                    <a:solidFill>
                      <a:srgbClr val="8454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5095558"/>
                  </a:ext>
                </a:extLst>
              </a:tr>
              <a:tr h="448286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Convocatorias, concursos y comunicados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u="sng" strike="noStrike" dirty="0">
                          <a:solidFill>
                            <a:srgbClr val="0070C0"/>
                          </a:solidFill>
                          <a:effectLst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http://www.</a:t>
                      </a:r>
                      <a:r>
                        <a:rPr lang="es-MX" sz="1600" b="0" u="sng" strike="noStrike" dirty="0">
                          <a:solidFill>
                            <a:srgbClr val="0070C0"/>
                          </a:solidFill>
                          <a:effectLst/>
                        </a:rPr>
                        <a:t>iecoah.org.mx</a:t>
                      </a:r>
                      <a:endParaRPr lang="es-MX" sz="1600" b="0" i="0" u="sng" strike="noStrike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38977219"/>
                  </a:ext>
                </a:extLst>
              </a:tr>
              <a:tr h="312839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u="none" strike="noStrike">
                          <a:solidFill>
                            <a:srgbClr val="000000"/>
                          </a:solidFill>
                          <a:effectLst/>
                        </a:rPr>
                        <a:t>Información acerca del IEC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u="sng" strike="noStrike" dirty="0">
                          <a:solidFill>
                            <a:srgbClr val="0070C0"/>
                          </a:solidFill>
                          <a:effectLst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http://www.</a:t>
                      </a:r>
                      <a:r>
                        <a:rPr lang="es-MX" sz="1600" b="0" u="sng" strike="noStrike" dirty="0">
                          <a:solidFill>
                            <a:srgbClr val="0070C0"/>
                          </a:solidFill>
                          <a:effectLst/>
                        </a:rPr>
                        <a:t>iecoah.org.mx</a:t>
                      </a:r>
                      <a:endParaRPr lang="es-MX" sz="1600" b="0" i="0" u="sng" strike="noStrike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52852894"/>
                  </a:ext>
                </a:extLst>
              </a:tr>
              <a:tr h="516307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u="none" strike="noStrike">
                          <a:solidFill>
                            <a:srgbClr val="000000"/>
                          </a:solidFill>
                          <a:effectLst/>
                        </a:rPr>
                        <a:t>Información correspondiente al Consejo General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u="sng" strike="noStrike" dirty="0">
                          <a:solidFill>
                            <a:srgbClr val="0070C0"/>
                          </a:solidFill>
                          <a:effectLst/>
                        </a:rPr>
                        <a:t>https://iecoah.org.mx/v1/consejo-general/</a:t>
                      </a:r>
                      <a:endParaRPr lang="es-MX" sz="1600" b="0" i="0" u="sng" strike="noStrike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62454811"/>
                  </a:ext>
                </a:extLst>
              </a:tr>
              <a:tr h="516307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u="none" strike="noStrike">
                          <a:solidFill>
                            <a:srgbClr val="000000"/>
                          </a:solidFill>
                          <a:effectLst/>
                        </a:rPr>
                        <a:t>Memorias Documentales del Proceso Electoral 2016 - 2017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u="sng" strike="noStrike" dirty="0">
                          <a:solidFill>
                            <a:srgbClr val="0070C0"/>
                          </a:solidFill>
                          <a:effectLst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http://www.iec.org.mx/v1/index.php/procesos/proceso-electoral-2016-2017</a:t>
                      </a:r>
                      <a:endParaRPr lang="es-MX" sz="1600" b="0" i="0" u="sng" strike="noStrike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52921350"/>
                  </a:ext>
                </a:extLst>
              </a:tr>
              <a:tr h="516307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u="none" strike="noStrike">
                          <a:solidFill>
                            <a:srgbClr val="000000"/>
                          </a:solidFill>
                          <a:effectLst/>
                        </a:rPr>
                        <a:t>Memorias Documentales del Proceso Electoral 2017 - 2018</a:t>
                      </a:r>
                      <a:endParaRPr lang="es-MX" sz="16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u="sng" strike="noStrike" dirty="0">
                          <a:solidFill>
                            <a:srgbClr val="0070C0"/>
                          </a:solidFill>
                          <a:effectLst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http://www.iec.org.mx/v1/index.php/procesos/proceso-electoral-2017-2018</a:t>
                      </a:r>
                      <a:endParaRPr lang="es-MX" sz="1600" b="0" i="0" u="sng" strike="noStrike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19084293"/>
                  </a:ext>
                </a:extLst>
              </a:tr>
              <a:tr h="516307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Memorias Documentales del Proceso Electoral 2020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u="sng" strike="noStrike" dirty="0">
                          <a:solidFill>
                            <a:srgbClr val="0070C0"/>
                          </a:solidFill>
                          <a:effectLst/>
                          <a:hlinkClick r:id="rId7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http://www.iec.org.mx/v1/index.php/procesos/proceso-electoral-2020</a:t>
                      </a:r>
                      <a:endParaRPr lang="es-MX" sz="1600" b="0" i="0" u="sng" strike="noStrike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3186566"/>
                  </a:ext>
                </a:extLst>
              </a:tr>
              <a:tr h="516307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Memorias Documentales del Proceso Electoral 2021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i="0" u="sng" strike="noStrike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http://iec.org.mx/v1/index.php/procesos/proceso-electoral-2021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99008023"/>
                  </a:ext>
                </a:extLst>
              </a:tr>
              <a:tr h="516307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Memorias Documentales del Proceso Electoral 2023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i="0" u="sng" strike="noStrike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http://www.iec.org.mx/v1/index.php/procesos/proceso-electoral-local-2023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65741180"/>
                  </a:ext>
                </a:extLst>
              </a:tr>
              <a:tr h="516307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Memorias Documentales del Proceso Electoral 2024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i="0" u="sng" strike="noStrike" dirty="0">
                          <a:solidFill>
                            <a:srgbClr val="0070C0"/>
                          </a:solidFill>
                          <a:effectLst/>
                          <a:latin typeface="+mn-lt"/>
                        </a:rPr>
                        <a:t>https://www.iec.org.mx/v1/index.php/procesos/proceso-electoral-local-2024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30510070"/>
                  </a:ext>
                </a:extLst>
              </a:tr>
              <a:tr h="350596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Estadísticas con Resultados Electorales desde el año 1993 a la fecha.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u="sng" strike="noStrike" dirty="0">
                          <a:solidFill>
                            <a:srgbClr val="0070C0"/>
                          </a:solidFill>
                          <a:effectLst/>
                          <a:hlinkClick r:id="rId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http://www.iec.org.mx/v1/index.php/estadisticas</a:t>
                      </a:r>
                      <a:endParaRPr lang="es-MX" sz="1600" b="0" i="0" u="sng" strike="noStrike" dirty="0">
                        <a:solidFill>
                          <a:srgbClr val="0070C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50876010"/>
                  </a:ext>
                </a:extLst>
              </a:tr>
              <a:tr h="379812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PREP 2017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u="sng" strike="noStrike" dirty="0">
                          <a:solidFill>
                            <a:srgbClr val="0563C1"/>
                          </a:solidFill>
                          <a:effectLst/>
                        </a:rPr>
                        <a:t>https://www.iec.org.mx/v1/index.php/procesos/proceso-electoral-2017-2018</a:t>
                      </a:r>
                      <a:endParaRPr lang="es-MX" sz="1600" b="0" i="0" u="sng" strike="noStrike" dirty="0">
                        <a:solidFill>
                          <a:srgbClr val="0563C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23195976"/>
                  </a:ext>
                </a:extLst>
              </a:tr>
              <a:tr h="350596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PREP 2018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u="sng" strike="noStrike" dirty="0">
                          <a:solidFill>
                            <a:srgbClr val="0563C1"/>
                          </a:solidFill>
                          <a:effectLst/>
                        </a:rPr>
                        <a:t>https://www.iec.org.mx/v1/index.php/procesos/proceso-electoral-2017-2018</a:t>
                      </a:r>
                      <a:endParaRPr lang="es-MX" sz="1600" b="0" i="0" u="sng" strike="noStrike" dirty="0">
                        <a:solidFill>
                          <a:srgbClr val="0563C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41053419"/>
                  </a:ext>
                </a:extLst>
              </a:tr>
              <a:tr h="541951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PREP 2020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u="sng" strike="noStrike" dirty="0">
                          <a:solidFill>
                            <a:srgbClr val="0563C1"/>
                          </a:solidFill>
                          <a:effectLst/>
                        </a:rPr>
                        <a:t>https://www.iec.org.mx/v1/index.php/procesos/proceso-electoral-2020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862406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0493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1555309F-3BC4-4CA1-BAE6-D79DF562B6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507" y="395066"/>
            <a:ext cx="2563840" cy="883340"/>
          </a:xfrm>
          <a:prstGeom prst="rect">
            <a:avLst/>
          </a:prstGeom>
        </p:spPr>
      </p:pic>
      <p:sp>
        <p:nvSpPr>
          <p:cNvPr id="6" name="Rectángulo 5">
            <a:extLst>
              <a:ext uri="{FF2B5EF4-FFF2-40B4-BE49-F238E27FC236}">
                <a16:creationId xmlns:a16="http://schemas.microsoft.com/office/drawing/2014/main" id="{98361A71-1A2D-4334-ACE6-36E4D4A3AEC1}"/>
              </a:ext>
            </a:extLst>
          </p:cNvPr>
          <p:cNvSpPr/>
          <p:nvPr/>
        </p:nvSpPr>
        <p:spPr>
          <a:xfrm>
            <a:off x="8466365" y="4116011"/>
            <a:ext cx="3234908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dirty="0">
                <a:ln w="0"/>
                <a:solidFill>
                  <a:schemeClr val="bg1"/>
                </a:solidFill>
                <a:latin typeface="Arial Rounded MT Bold" panose="020F0704030504030204" pitchFamily="34" charset="0"/>
                <a:cs typeface="Calibri" panose="020F0502020204030204" pitchFamily="34" charset="0"/>
              </a:rPr>
              <a:t>Art. 21, Fracc. XLIV.</a:t>
            </a:r>
          </a:p>
          <a:p>
            <a:pPr algn="ctr"/>
            <a:r>
              <a:rPr lang="es-MX" sz="24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Catálogo de información adicional.</a:t>
            </a:r>
            <a:endParaRPr lang="es-MX" sz="1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endParaRPr lang="es-ES" sz="2400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DCE05AF6-5B47-4132-A83C-D83B9863912B}"/>
              </a:ext>
            </a:extLst>
          </p:cNvPr>
          <p:cNvSpPr/>
          <p:nvPr/>
        </p:nvSpPr>
        <p:spPr>
          <a:xfrm>
            <a:off x="8354291" y="3772197"/>
            <a:ext cx="3459056" cy="2393640"/>
          </a:xfrm>
          <a:prstGeom prst="rect">
            <a:avLst/>
          </a:prstGeom>
          <a:noFill/>
          <a:ln w="762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8" name="Grupo 7">
            <a:extLst>
              <a:ext uri="{FF2B5EF4-FFF2-40B4-BE49-F238E27FC236}">
                <a16:creationId xmlns:a16="http://schemas.microsoft.com/office/drawing/2014/main" id="{C4A1D9E6-CB80-4C66-82F2-625050035EA8}"/>
              </a:ext>
            </a:extLst>
          </p:cNvPr>
          <p:cNvGrpSpPr/>
          <p:nvPr/>
        </p:nvGrpSpPr>
        <p:grpSpPr>
          <a:xfrm>
            <a:off x="8851729" y="2026341"/>
            <a:ext cx="3198419" cy="2137428"/>
            <a:chOff x="7389226" y="5339474"/>
            <a:chExt cx="4710008" cy="830047"/>
          </a:xfrm>
        </p:grpSpPr>
        <p:sp>
          <p:nvSpPr>
            <p:cNvPr id="9" name="Rectángulo 8">
              <a:extLst>
                <a:ext uri="{FF2B5EF4-FFF2-40B4-BE49-F238E27FC236}">
                  <a16:creationId xmlns:a16="http://schemas.microsoft.com/office/drawing/2014/main" id="{B21A75E5-C720-4CFB-93F9-137DF5241278}"/>
                </a:ext>
              </a:extLst>
            </p:cNvPr>
            <p:cNvSpPr/>
            <p:nvPr/>
          </p:nvSpPr>
          <p:spPr>
            <a:xfrm>
              <a:off x="7396465" y="5339474"/>
              <a:ext cx="4702769" cy="23306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100" dirty="0">
                  <a:solidFill>
                    <a:schemeClr val="bg1"/>
                  </a:solidFill>
                </a:rPr>
                <a:t>Fecha de actualización y/o validación: </a:t>
              </a:r>
            </a:p>
            <a:p>
              <a:r>
                <a:rPr lang="es-MX" sz="1100" b="1" dirty="0">
                  <a:solidFill>
                    <a:schemeClr val="bg1"/>
                  </a:solidFill>
                </a:rPr>
                <a:t>31 de marzo de 2025</a:t>
              </a:r>
            </a:p>
            <a:p>
              <a:r>
                <a:rPr lang="es-MX" sz="1100" dirty="0">
                  <a:solidFill>
                    <a:schemeClr val="bg1"/>
                  </a:solidFill>
                </a:rPr>
                <a:t>Periodo que se informa: </a:t>
              </a:r>
              <a:r>
                <a:rPr lang="es-MX" sz="1100" b="1" dirty="0">
                  <a:solidFill>
                    <a:schemeClr val="bg1"/>
                  </a:solidFill>
                </a:rPr>
                <a:t>01 al 31 de marzo de 2025</a:t>
              </a:r>
            </a:p>
          </p:txBody>
        </p:sp>
        <p:sp>
          <p:nvSpPr>
            <p:cNvPr id="10" name="Rectángulo 9">
              <a:extLst>
                <a:ext uri="{FF2B5EF4-FFF2-40B4-BE49-F238E27FC236}">
                  <a16:creationId xmlns:a16="http://schemas.microsoft.com/office/drawing/2014/main" id="{50A5863D-B274-490B-B9D8-E05F5AEB94AD}"/>
                </a:ext>
              </a:extLst>
            </p:cNvPr>
            <p:cNvSpPr/>
            <p:nvPr/>
          </p:nvSpPr>
          <p:spPr>
            <a:xfrm>
              <a:off x="7389226" y="5560918"/>
              <a:ext cx="3951803" cy="60860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100" dirty="0">
                  <a:solidFill>
                    <a:schemeClr val="bg1"/>
                  </a:solidFill>
                </a:rPr>
                <a:t>Responsable de generar la información:</a:t>
              </a:r>
            </a:p>
            <a:p>
              <a:r>
                <a:rPr lang="es-MX" sz="1100" b="1" dirty="0">
                  <a:solidFill>
                    <a:schemeClr val="bg1"/>
                  </a:solidFill>
                </a:rPr>
                <a:t>Erika Georgina Oyervides González</a:t>
              </a:r>
            </a:p>
            <a:p>
              <a:r>
                <a:rPr lang="es-MX" sz="1100" dirty="0">
                  <a:solidFill>
                    <a:schemeClr val="bg1"/>
                  </a:solidFill>
                </a:rPr>
                <a:t>Titular de Unidad Técnica de Transparencia y Acceso a la Información Pública</a:t>
              </a:r>
            </a:p>
          </p:txBody>
        </p:sp>
      </p:grpSp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id="{E96D6B74-F4C2-4ACB-8B0E-904FA2B87A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4462445"/>
              </p:ext>
            </p:extLst>
          </p:nvPr>
        </p:nvGraphicFramePr>
        <p:xfrm>
          <a:off x="215939" y="667924"/>
          <a:ext cx="7648713" cy="2077806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3962166">
                  <a:extLst>
                    <a:ext uri="{9D8B030D-6E8A-4147-A177-3AD203B41FA5}">
                      <a16:colId xmlns:a16="http://schemas.microsoft.com/office/drawing/2014/main" val="2030090259"/>
                    </a:ext>
                  </a:extLst>
                </a:gridCol>
                <a:gridCol w="3686547">
                  <a:extLst>
                    <a:ext uri="{9D8B030D-6E8A-4147-A177-3AD203B41FA5}">
                      <a16:colId xmlns:a16="http://schemas.microsoft.com/office/drawing/2014/main" val="1621674853"/>
                    </a:ext>
                  </a:extLst>
                </a:gridCol>
              </a:tblGrid>
              <a:tr h="348161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Información adicional</a:t>
                      </a:r>
                      <a:endParaRPr lang="es-MX" sz="1600" dirty="0">
                        <a:latin typeface="+mn-lt"/>
                      </a:endParaRPr>
                    </a:p>
                  </a:txBody>
                  <a:tcPr anchor="ctr">
                    <a:solidFill>
                      <a:srgbClr val="84548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Hipervínculo a la información</a:t>
                      </a:r>
                      <a:endParaRPr lang="es-MX" sz="1600" dirty="0">
                        <a:latin typeface="+mn-lt"/>
                      </a:endParaRPr>
                    </a:p>
                  </a:txBody>
                  <a:tcPr anchor="ctr">
                    <a:solidFill>
                      <a:srgbClr val="8454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5095558"/>
                  </a:ext>
                </a:extLst>
              </a:tr>
              <a:tr h="647823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PREP 2021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i="0" u="sng" strike="noStrike" dirty="0">
                          <a:solidFill>
                            <a:srgbClr val="0563C1"/>
                          </a:solidFill>
                          <a:effectLst/>
                          <a:latin typeface="+mn-lt"/>
                          <a:hlinkClick r:id="rId4"/>
                        </a:rPr>
                        <a:t>https://prep2021.iec-sis.org.mx/#/</a:t>
                      </a:r>
                      <a:endParaRPr lang="es-MX" sz="1600" b="0" i="0" u="sng" strike="noStrike" dirty="0">
                        <a:solidFill>
                          <a:srgbClr val="0563C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3186566"/>
                  </a:ext>
                </a:extLst>
              </a:tr>
              <a:tr h="584617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PREP 2024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u="sng" strike="noStrike" dirty="0">
                          <a:solidFill>
                            <a:srgbClr val="0563C1"/>
                          </a:solidFill>
                          <a:effectLst/>
                        </a:rPr>
                        <a:t>http://iec-siie.org.mx/prep2024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06239912"/>
                  </a:ext>
                </a:extLst>
              </a:tr>
              <a:tr h="370523">
                <a:tc>
                  <a:txBody>
                    <a:bodyPr/>
                    <a:lstStyle/>
                    <a:p>
                      <a:pPr algn="ctr" fontAlgn="ctr"/>
                      <a:r>
                        <a:rPr lang="es-MX" sz="16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Acuerdos Delegatorios de la Función Electoral</a:t>
                      </a:r>
                      <a:endParaRPr lang="es-MX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MX" sz="1600" b="0" u="sng" strike="noStrike" dirty="0">
                          <a:solidFill>
                            <a:srgbClr val="0563C1"/>
                          </a:solidFill>
                          <a:effectLst/>
                          <a:hlinkClick r:id="rId5"/>
                        </a:rPr>
                        <a:t>https://iecoah.org.mx/v1/acuerdos-delegatorios/</a:t>
                      </a:r>
                      <a:r>
                        <a:rPr lang="es-MX" sz="1600" b="0" u="sng" strike="noStrike" dirty="0">
                          <a:solidFill>
                            <a:srgbClr val="0563C1"/>
                          </a:solidFill>
                          <a:effectLst/>
                        </a:rPr>
                        <a:t>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173605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338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461</Words>
  <Application>Microsoft Office PowerPoint</Application>
  <PresentationFormat>Panorámica</PresentationFormat>
  <Paragraphs>52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Nota informativa</dc:title>
  <dc:creator>iec</dc:creator>
  <cp:lastModifiedBy>Yolanda Medrano</cp:lastModifiedBy>
  <cp:revision>110</cp:revision>
  <dcterms:created xsi:type="dcterms:W3CDTF">2018-06-12T17:38:37Z</dcterms:created>
  <dcterms:modified xsi:type="dcterms:W3CDTF">2025-03-25T16:35:18Z</dcterms:modified>
</cp:coreProperties>
</file>